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สไลด์ชื่อเรื่อง">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th-TH" smtClean="0"/>
              <a:t>คลิกเพื่อแก้ไขสไตล์ชื่อเรื่องต้นแบบ</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th-TH" smtClean="0"/>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th-TH" smtClean="0"/>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ส่วนหัวของส่วน">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h-TH" smtClean="0"/>
              <a:t>คลิกเพื่อแก้ไขสไตล์ของข้อความต้นแบบ</a:t>
            </a:r>
          </a:p>
        </p:txBody>
      </p:sp>
      <p:sp>
        <p:nvSpPr>
          <p:cNvPr id="4" name="Date Placeholder 3"/>
          <p:cNvSpPr>
            <a:spLocks noGrp="1"/>
          </p:cNvSpPr>
          <p:nvPr>
            <p:ph type="dt" sz="half" idx="10"/>
          </p:nvPr>
        </p:nvSpPr>
        <p:spPr/>
        <p:txBody>
          <a:bodyPr/>
          <a:lstStyle/>
          <a:p>
            <a:fld id="{5A61015F-7CC6-4D0A-9D87-873EA4C304CC}" type="datetimeFigureOut">
              <a:rPr lang="en-US" dirty="0"/>
              <a:t>10/27/2017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th-TH" smtClean="0"/>
              <a:t>คลิกเพื่อแก้ไขสไตล์ชื่อเรื่องต้นแบบ</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คลิกเพื่อแก้ไขสไตล์ของข้อความต้นแบบ</a:t>
            </a:r>
          </a:p>
        </p:txBody>
      </p:sp>
      <p:sp>
        <p:nvSpPr>
          <p:cNvPr id="4" name="Content Placeholder 3"/>
          <p:cNvSpPr>
            <a:spLocks noGrp="1"/>
          </p:cNvSpPr>
          <p:nvPr>
            <p:ph sz="half" idx="2"/>
          </p:nvPr>
        </p:nvSpPr>
        <p:spPr>
          <a:xfrm>
            <a:off x="1024128" y="2967788"/>
            <a:ext cx="4754880" cy="3341572"/>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h-TH" smtClean="0"/>
              <a:t>คลิกเพื่อแก้ไขสไตล์ของข้อความต้นแบบ</a:t>
            </a:r>
          </a:p>
        </p:txBody>
      </p:sp>
      <p:sp>
        <p:nvSpPr>
          <p:cNvPr id="6" name="Content Placeholder 5"/>
          <p:cNvSpPr>
            <a:spLocks noGrp="1"/>
          </p:cNvSpPr>
          <p:nvPr>
            <p:ph sz="quarter" idx="4"/>
          </p:nvPr>
        </p:nvSpPr>
        <p:spPr>
          <a:xfrm>
            <a:off x="5990888" y="2967788"/>
            <a:ext cx="4754880" cy="3341572"/>
          </a:xfrm>
        </p:spPr>
        <p:txBody>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smtClean="0"/>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th-TH" smtClean="0"/>
              <a:t>คลิกเพื่อแก้ไขสไตล์ชื่อเรื่องต้นแบบ</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05C68B11-C5A8-448C-8CE9-B1A273C79CFC}"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th-TH" smtClean="0"/>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h-TH" smtClean="0"/>
              <a:t>คลิกไอคอนเพื่อเพิ่มรูปภาพ</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smtClean="0"/>
              <a:t>คลิกเพื่อแก้ไขสไตล์ของข้อความต้นแบบ</a:t>
            </a:r>
          </a:p>
        </p:txBody>
      </p:sp>
      <p:sp>
        <p:nvSpPr>
          <p:cNvPr id="5" name="Date Placeholder 4"/>
          <p:cNvSpPr>
            <a:spLocks noGrp="1"/>
          </p:cNvSpPr>
          <p:nvPr>
            <p:ph type="dt" sz="half" idx="10"/>
          </p:nvPr>
        </p:nvSpPr>
        <p:spPr/>
        <p:txBody>
          <a:bodyPr/>
          <a:lstStyle/>
          <a:p>
            <a:fld id="{C7616CA0-919D-4A49-9C8A-62FDFB3A5183}" type="datetimeFigureOut">
              <a:rPr lang="en-US" dirty="0"/>
              <a:t>10/27/2017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th-TH" smtClean="0"/>
              <a:t>คลิกเพื่อแก้ไขสไตล์ชื่อเรื่องต้นแบบ</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th-TH" smtClean="0"/>
              <a:t>คลิกเพื่อแก้ไขสไตล์ของข้อความต้นแบบ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10/27/2017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01600" y="4744237"/>
            <a:ext cx="8115300" cy="1463040"/>
          </a:xfrm>
        </p:spPr>
        <p:txBody>
          <a:bodyPr>
            <a:noAutofit/>
          </a:bodyPr>
          <a:lstStyle/>
          <a:p>
            <a:r>
              <a:rPr lang="en-US" sz="4000" dirty="0"/>
              <a:t>Community-based Forestry Management : a Step to Sustainable Reforestation and Forest Protection</a:t>
            </a:r>
            <a:endParaRPr lang="th-TH" sz="4000" dirty="0"/>
          </a:p>
        </p:txBody>
      </p:sp>
      <p:sp>
        <p:nvSpPr>
          <p:cNvPr id="3" name="ชื่อเรื่องรอง 2"/>
          <p:cNvSpPr>
            <a:spLocks noGrp="1"/>
          </p:cNvSpPr>
          <p:nvPr>
            <p:ph type="subTitle" idx="1"/>
          </p:nvPr>
        </p:nvSpPr>
        <p:spPr>
          <a:xfrm>
            <a:off x="8597900" y="4612157"/>
            <a:ext cx="3200400" cy="1727200"/>
          </a:xfrm>
        </p:spPr>
        <p:txBody>
          <a:bodyPr>
            <a:normAutofit/>
          </a:bodyPr>
          <a:lstStyle/>
          <a:p>
            <a:r>
              <a:rPr lang="en-US" sz="2000" b="1" dirty="0"/>
              <a:t>Mae </a:t>
            </a:r>
            <a:r>
              <a:rPr lang="en-US" sz="2000" b="1" dirty="0" err="1"/>
              <a:t>Fah</a:t>
            </a:r>
            <a:r>
              <a:rPr lang="en-US" sz="2000" b="1" dirty="0"/>
              <a:t> </a:t>
            </a:r>
            <a:r>
              <a:rPr lang="en-US" sz="2000" b="1" dirty="0" err="1"/>
              <a:t>Luang</a:t>
            </a:r>
            <a:r>
              <a:rPr lang="en-US" sz="2000" b="1" dirty="0"/>
              <a:t> Foundation (under Royal Patronage</a:t>
            </a:r>
            <a:r>
              <a:rPr lang="en-US" sz="2000" b="1" dirty="0" smtClean="0"/>
              <a:t>)</a:t>
            </a:r>
          </a:p>
          <a:p>
            <a:r>
              <a:rPr lang="en-US" sz="2000" dirty="0"/>
              <a:t>Panel </a:t>
            </a:r>
            <a:r>
              <a:rPr lang="en-US" sz="2000" dirty="0" smtClean="0"/>
              <a:t>Discussion</a:t>
            </a:r>
          </a:p>
          <a:p>
            <a:r>
              <a:rPr lang="en-US" sz="2000" b="1" dirty="0" smtClean="0">
                <a:solidFill>
                  <a:srgbClr val="0070C0"/>
                </a:solidFill>
              </a:rPr>
              <a:t>Friday 10</a:t>
            </a:r>
            <a:r>
              <a:rPr lang="en-US" sz="2000" b="1" baseline="30000" dirty="0" smtClean="0">
                <a:solidFill>
                  <a:srgbClr val="0070C0"/>
                </a:solidFill>
              </a:rPr>
              <a:t>th</a:t>
            </a:r>
            <a:r>
              <a:rPr lang="en-US" sz="2000" b="1" dirty="0" smtClean="0">
                <a:solidFill>
                  <a:srgbClr val="0070C0"/>
                </a:solidFill>
              </a:rPr>
              <a:t> Nov, 1-3 PM</a:t>
            </a:r>
            <a:endParaRPr lang="th-TH" sz="2000" b="1" dirty="0">
              <a:solidFill>
                <a:srgbClr val="0070C0"/>
              </a:solidFill>
            </a:endParaRPr>
          </a:p>
        </p:txBody>
      </p:sp>
      <p:sp>
        <p:nvSpPr>
          <p:cNvPr id="4" name="กล่องข้อความ 3"/>
          <p:cNvSpPr txBox="1"/>
          <p:nvPr/>
        </p:nvSpPr>
        <p:spPr>
          <a:xfrm>
            <a:off x="3149600" y="1460500"/>
            <a:ext cx="6261100" cy="1938992"/>
          </a:xfrm>
          <a:prstGeom prst="rect">
            <a:avLst/>
          </a:prstGeom>
          <a:gradFill>
            <a:gsLst>
              <a:gs pos="0">
                <a:schemeClr val="accent1">
                  <a:lumMod val="5000"/>
                  <a:lumOff val="95000"/>
                  <a:alpha val="3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US" sz="6000" b="1" dirty="0" smtClean="0"/>
              <a:t>Thailand Pavilion</a:t>
            </a:r>
          </a:p>
          <a:p>
            <a:pPr algn="ctr"/>
            <a:r>
              <a:rPr lang="en-US" sz="6000" b="1" dirty="0" smtClean="0"/>
              <a:t>B 06</a:t>
            </a:r>
            <a:endParaRPr lang="th-TH" sz="6000" b="1" dirty="0"/>
          </a:p>
        </p:txBody>
      </p:sp>
    </p:spTree>
    <p:extLst>
      <p:ext uri="{BB962C8B-B14F-4D97-AF65-F5344CB8AC3E}">
        <p14:creationId xmlns:p14="http://schemas.microsoft.com/office/powerpoint/2010/main" val="2022414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914400" y="292100"/>
            <a:ext cx="9829800" cy="990600"/>
          </a:xfrm>
          <a:solidFill>
            <a:schemeClr val="accent2">
              <a:lumMod val="40000"/>
              <a:lumOff val="60000"/>
            </a:schemeClr>
          </a:solidFill>
        </p:spPr>
        <p:txBody>
          <a:bodyPr>
            <a:normAutofit/>
          </a:bodyPr>
          <a:lstStyle/>
          <a:p>
            <a:r>
              <a:rPr lang="en-US" sz="3600" dirty="0"/>
              <a:t>Community-based Forestry Management : a Step to Sustainable Reforestation and Forest Protection</a:t>
            </a:r>
            <a:endParaRPr lang="th-TH" sz="3600" dirty="0"/>
          </a:p>
        </p:txBody>
      </p:sp>
      <p:sp>
        <p:nvSpPr>
          <p:cNvPr id="3" name="ตัวแทนเนื้อหา 2"/>
          <p:cNvSpPr>
            <a:spLocks noGrp="1"/>
          </p:cNvSpPr>
          <p:nvPr>
            <p:ph sz="half" idx="1"/>
          </p:nvPr>
        </p:nvSpPr>
        <p:spPr>
          <a:xfrm>
            <a:off x="1024127" y="1473200"/>
            <a:ext cx="4754880" cy="5194300"/>
          </a:xfrm>
        </p:spPr>
        <p:txBody>
          <a:bodyPr>
            <a:normAutofit fontScale="92500" lnSpcReduction="20000"/>
          </a:bodyPr>
          <a:lstStyle/>
          <a:p>
            <a:pPr algn="just"/>
            <a:r>
              <a:rPr lang="en-US" sz="1800" dirty="0" smtClean="0"/>
              <a:t>      Since </a:t>
            </a:r>
            <a:r>
              <a:rPr lang="en-US" sz="1800" dirty="0"/>
              <a:t>the enactment of the Forest Protection Act in 1938, the Thai government has centralized the tasks of identification and protection of forest in Thailand</a:t>
            </a:r>
            <a:r>
              <a:rPr lang="en-US" sz="1800" dirty="0" smtClean="0"/>
              <a:t>.</a:t>
            </a:r>
            <a:r>
              <a:rPr lang="en-US" sz="1800" dirty="0"/>
              <a:t> </a:t>
            </a:r>
            <a:endParaRPr lang="en-US" sz="1800" dirty="0" smtClean="0"/>
          </a:p>
          <a:p>
            <a:pPr algn="just"/>
            <a:r>
              <a:rPr lang="en-US" sz="1800" dirty="0"/>
              <a:t> </a:t>
            </a:r>
            <a:r>
              <a:rPr lang="en-US" sz="1800" dirty="0" smtClean="0"/>
              <a:t>    The </a:t>
            </a:r>
            <a:r>
              <a:rPr lang="en-US" sz="1800" dirty="0"/>
              <a:t>degradation of forest area in the country from 53% to 32% over the course of 60 years proves that the implementation of such centralization approach is controvertible. Therefore, the Thai Government has introduced alternative approaches that allow communities to manage the forest with the rationale that the communities will protect the forest when they benefit from it. </a:t>
            </a:r>
            <a:endParaRPr lang="en-US" sz="1800" dirty="0" smtClean="0"/>
          </a:p>
          <a:p>
            <a:pPr algn="just"/>
            <a:r>
              <a:rPr lang="en-US" sz="1800" dirty="0"/>
              <a:t> </a:t>
            </a:r>
            <a:r>
              <a:rPr lang="en-US" sz="1800" dirty="0" smtClean="0"/>
              <a:t>     Both </a:t>
            </a:r>
            <a:r>
              <a:rPr lang="en-US" sz="1800" dirty="0"/>
              <a:t>the Royal Forestry Department and the Department of National Park, Wildlife and Plant Conservation took the lead to facilitate the community-based approach. For the forest areas that are extremely denuded, the Royal Forestry Department allows engagement by non-profit organizations, such as the Mae </a:t>
            </a:r>
            <a:r>
              <a:rPr lang="en-US" sz="1800" dirty="0" err="1"/>
              <a:t>Fah</a:t>
            </a:r>
            <a:r>
              <a:rPr lang="en-US" sz="1800" dirty="0"/>
              <a:t> </a:t>
            </a:r>
            <a:r>
              <a:rPr lang="en-US" sz="1800" dirty="0" err="1"/>
              <a:t>Luang</a:t>
            </a:r>
            <a:r>
              <a:rPr lang="en-US" sz="1800" dirty="0"/>
              <a:t> Foundation, to implement development projects that would ensure alternative livelihood for the communities, along with reforestation through zoning the forest area, restoring parts of the forest, and building capacity for the communities to sustain such reforestation initiatives. </a:t>
            </a:r>
            <a:endParaRPr lang="th-TH" sz="1800" dirty="0"/>
          </a:p>
        </p:txBody>
      </p:sp>
      <p:sp>
        <p:nvSpPr>
          <p:cNvPr id="4" name="ตัวแทนเนื้อหา 3"/>
          <p:cNvSpPr>
            <a:spLocks noGrp="1"/>
          </p:cNvSpPr>
          <p:nvPr>
            <p:ph sz="half" idx="2"/>
          </p:nvPr>
        </p:nvSpPr>
        <p:spPr>
          <a:xfrm>
            <a:off x="5989320" y="1473200"/>
            <a:ext cx="4754880" cy="5054600"/>
          </a:xfrm>
        </p:spPr>
        <p:txBody>
          <a:bodyPr>
            <a:normAutofit fontScale="92500" lnSpcReduction="20000"/>
          </a:bodyPr>
          <a:lstStyle/>
          <a:p>
            <a:pPr marL="0" indent="0">
              <a:buNone/>
            </a:pPr>
            <a:r>
              <a:rPr lang="en-US" sz="1800" dirty="0" smtClean="0"/>
              <a:t>   This </a:t>
            </a:r>
            <a:r>
              <a:rPr lang="en-US" sz="1800" dirty="0"/>
              <a:t>community-based approach has proven successful in stopping forest degradation in the area and sustainable reforestation, which exhibits a model for nation-wide mitigation effort.</a:t>
            </a:r>
          </a:p>
          <a:p>
            <a:pPr marL="0" indent="0">
              <a:buNone/>
            </a:pPr>
            <a:endParaRPr lang="en-US" sz="1800" dirty="0"/>
          </a:p>
          <a:p>
            <a:pPr>
              <a:lnSpc>
                <a:spcPct val="120000"/>
              </a:lnSpc>
            </a:pPr>
            <a:r>
              <a:rPr lang="en-US" sz="1800" u="sng" dirty="0" smtClean="0"/>
              <a:t>Moderator :</a:t>
            </a:r>
            <a:r>
              <a:rPr lang="en-US" sz="1800" dirty="0"/>
              <a:t> </a:t>
            </a:r>
            <a:r>
              <a:rPr lang="en-US" sz="1800" b="1" dirty="0" smtClean="0">
                <a:solidFill>
                  <a:srgbClr val="0070C0"/>
                </a:solidFill>
              </a:rPr>
              <a:t>Dr</a:t>
            </a:r>
            <a:r>
              <a:rPr lang="en-US" sz="1800" b="1" dirty="0">
                <a:solidFill>
                  <a:srgbClr val="0070C0"/>
                </a:solidFill>
              </a:rPr>
              <a:t>. </a:t>
            </a:r>
            <a:r>
              <a:rPr lang="en-US" sz="1800" b="1" dirty="0" err="1">
                <a:solidFill>
                  <a:srgbClr val="0070C0"/>
                </a:solidFill>
              </a:rPr>
              <a:t>Sandro</a:t>
            </a:r>
            <a:r>
              <a:rPr lang="en-US" sz="1800" b="1" dirty="0">
                <a:solidFill>
                  <a:srgbClr val="0070C0"/>
                </a:solidFill>
              </a:rPr>
              <a:t> </a:t>
            </a:r>
            <a:r>
              <a:rPr lang="en-US" sz="1800" b="1" dirty="0" err="1" smtClean="0">
                <a:solidFill>
                  <a:srgbClr val="0070C0"/>
                </a:solidFill>
              </a:rPr>
              <a:t>Calvani</a:t>
            </a:r>
            <a:r>
              <a:rPr lang="en-US" sz="1800" b="1" dirty="0" smtClean="0">
                <a:solidFill>
                  <a:srgbClr val="0070C0"/>
                </a:solidFill>
              </a:rPr>
              <a:t> </a:t>
            </a:r>
            <a:r>
              <a:rPr lang="en-US" sz="1800" dirty="0" smtClean="0"/>
              <a:t>(Senior </a:t>
            </a:r>
            <a:r>
              <a:rPr lang="en-US" sz="1800" dirty="0"/>
              <a:t>Advisor to the Chairperson, Mae </a:t>
            </a:r>
            <a:r>
              <a:rPr lang="en-US" sz="1800" dirty="0" err="1"/>
              <a:t>Fah</a:t>
            </a:r>
            <a:r>
              <a:rPr lang="en-US" sz="1800" dirty="0"/>
              <a:t> </a:t>
            </a:r>
            <a:r>
              <a:rPr lang="en-US" sz="1800" dirty="0" err="1"/>
              <a:t>Luang</a:t>
            </a:r>
            <a:r>
              <a:rPr lang="en-US" sz="1800" dirty="0"/>
              <a:t> Foundation under Royal Patronage</a:t>
            </a:r>
            <a:r>
              <a:rPr lang="en-US" sz="1800" dirty="0" smtClean="0"/>
              <a:t>)</a:t>
            </a:r>
          </a:p>
          <a:p>
            <a:r>
              <a:rPr lang="en-US" sz="1800" u="sng" dirty="0"/>
              <a:t>Speakers</a:t>
            </a:r>
            <a:r>
              <a:rPr lang="en-US" sz="1800" dirty="0"/>
              <a:t> :	</a:t>
            </a:r>
            <a:endParaRPr lang="en-US" sz="1800" dirty="0" smtClean="0"/>
          </a:p>
          <a:p>
            <a:r>
              <a:rPr lang="en-US" sz="1800" dirty="0" smtClean="0"/>
              <a:t>1</a:t>
            </a:r>
            <a:r>
              <a:rPr lang="en-US" sz="1800" dirty="0"/>
              <a:t>. </a:t>
            </a:r>
            <a:r>
              <a:rPr lang="en-US" sz="1800" b="1" dirty="0">
                <a:solidFill>
                  <a:srgbClr val="0070C0"/>
                </a:solidFill>
              </a:rPr>
              <a:t>Ms. </a:t>
            </a:r>
            <a:r>
              <a:rPr lang="en-US" sz="1800" b="1" dirty="0" err="1">
                <a:solidFill>
                  <a:srgbClr val="0070C0"/>
                </a:solidFill>
              </a:rPr>
              <a:t>Ratana</a:t>
            </a:r>
            <a:r>
              <a:rPr lang="en-US" sz="1800" b="1" dirty="0">
                <a:solidFill>
                  <a:srgbClr val="0070C0"/>
                </a:solidFill>
              </a:rPr>
              <a:t> </a:t>
            </a:r>
            <a:r>
              <a:rPr lang="en-US" sz="1800" b="1" dirty="0" err="1">
                <a:solidFill>
                  <a:srgbClr val="0070C0"/>
                </a:solidFill>
              </a:rPr>
              <a:t>Lakanawarakul</a:t>
            </a:r>
            <a:r>
              <a:rPr lang="en-US" sz="1800" dirty="0"/>
              <a:t>, Manager of Forest and Climate Change Office, Department of National Parks, Wildlife and Plant Conservation</a:t>
            </a:r>
          </a:p>
          <a:p>
            <a:r>
              <a:rPr lang="en-US" sz="1800" dirty="0"/>
              <a:t>2. </a:t>
            </a:r>
            <a:r>
              <a:rPr lang="en-US" sz="1800" b="1" dirty="0">
                <a:solidFill>
                  <a:srgbClr val="0070C0"/>
                </a:solidFill>
              </a:rPr>
              <a:t>Mrs. </a:t>
            </a:r>
            <a:r>
              <a:rPr lang="en-US" sz="1800" b="1" dirty="0" err="1">
                <a:solidFill>
                  <a:srgbClr val="0070C0"/>
                </a:solidFill>
              </a:rPr>
              <a:t>Wilawan</a:t>
            </a:r>
            <a:r>
              <a:rPr lang="en-US" sz="1800" b="1" dirty="0">
                <a:solidFill>
                  <a:srgbClr val="0070C0"/>
                </a:solidFill>
              </a:rPr>
              <a:t> </a:t>
            </a:r>
            <a:r>
              <a:rPr lang="en-US" sz="1800" b="1" dirty="0" err="1">
                <a:solidFill>
                  <a:srgbClr val="0070C0"/>
                </a:solidFill>
              </a:rPr>
              <a:t>Wichiennopparat</a:t>
            </a:r>
            <a:r>
              <a:rPr lang="en-US" sz="1800" dirty="0"/>
              <a:t>, Specialist on Community Forest Management, Royal Forestry Department</a:t>
            </a:r>
          </a:p>
          <a:p>
            <a:r>
              <a:rPr lang="en-US" sz="1800" dirty="0"/>
              <a:t>3. </a:t>
            </a:r>
            <a:r>
              <a:rPr lang="en-US" sz="1800" b="1" dirty="0">
                <a:solidFill>
                  <a:srgbClr val="0070C0"/>
                </a:solidFill>
              </a:rPr>
              <a:t>Ms. </a:t>
            </a:r>
            <a:r>
              <a:rPr lang="en-US" sz="1800" b="1" dirty="0" err="1">
                <a:solidFill>
                  <a:srgbClr val="0070C0"/>
                </a:solidFill>
              </a:rPr>
              <a:t>Sudarat</a:t>
            </a:r>
            <a:r>
              <a:rPr lang="en-US" sz="1800" b="1" dirty="0">
                <a:solidFill>
                  <a:srgbClr val="0070C0"/>
                </a:solidFill>
              </a:rPr>
              <a:t> </a:t>
            </a:r>
            <a:r>
              <a:rPr lang="en-US" sz="1800" b="1" dirty="0" err="1">
                <a:solidFill>
                  <a:srgbClr val="0070C0"/>
                </a:solidFill>
              </a:rPr>
              <a:t>Rojphongkasem</a:t>
            </a:r>
            <a:r>
              <a:rPr lang="en-US" sz="1800" dirty="0"/>
              <a:t>, Senior </a:t>
            </a:r>
            <a:r>
              <a:rPr lang="en-US" sz="1800" dirty="0" err="1"/>
              <a:t>Programme</a:t>
            </a:r>
            <a:r>
              <a:rPr lang="en-US" sz="1800" dirty="0"/>
              <a:t> Manager, Mae </a:t>
            </a:r>
            <a:r>
              <a:rPr lang="en-US" sz="1800" dirty="0" err="1"/>
              <a:t>Fah</a:t>
            </a:r>
            <a:r>
              <a:rPr lang="en-US" sz="1800" dirty="0"/>
              <a:t> </a:t>
            </a:r>
            <a:r>
              <a:rPr lang="en-US" sz="1800" dirty="0" err="1"/>
              <a:t>Luang</a:t>
            </a:r>
            <a:r>
              <a:rPr lang="en-US" sz="1800" dirty="0"/>
              <a:t> Foundation Under Royal Patronage</a:t>
            </a:r>
          </a:p>
          <a:p>
            <a:endParaRPr lang="en-US" dirty="0"/>
          </a:p>
        </p:txBody>
      </p:sp>
    </p:spTree>
    <p:extLst>
      <p:ext uri="{BB962C8B-B14F-4D97-AF65-F5344CB8AC3E}">
        <p14:creationId xmlns:p14="http://schemas.microsoft.com/office/powerpoint/2010/main" val="160492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sz="half" idx="1"/>
          </p:nvPr>
        </p:nvSpPr>
        <p:spPr>
          <a:xfrm>
            <a:off x="935227" y="1308100"/>
            <a:ext cx="4754880" cy="4023360"/>
          </a:xfrm>
        </p:spPr>
        <p:txBody>
          <a:bodyPr>
            <a:normAutofit lnSpcReduction="10000"/>
          </a:bodyPr>
          <a:lstStyle/>
          <a:p>
            <a:r>
              <a:rPr lang="en-US" b="1" dirty="0"/>
              <a:t>Topics for discussion</a:t>
            </a:r>
            <a:endParaRPr lang="en-US" dirty="0"/>
          </a:p>
          <a:p>
            <a:pPr lvl="0"/>
            <a:r>
              <a:rPr lang="en-US" dirty="0" smtClean="0"/>
              <a:t>- Community-based </a:t>
            </a:r>
            <a:r>
              <a:rPr lang="en-US" dirty="0"/>
              <a:t>mechanisms in  forestry management</a:t>
            </a:r>
          </a:p>
          <a:p>
            <a:pPr lvl="0"/>
            <a:r>
              <a:rPr lang="en-US" dirty="0" smtClean="0"/>
              <a:t>- The </a:t>
            </a:r>
            <a:r>
              <a:rPr lang="en-US" dirty="0"/>
              <a:t>environmental impact  of community-based forestry management</a:t>
            </a:r>
          </a:p>
          <a:p>
            <a:pPr lvl="0"/>
            <a:r>
              <a:rPr lang="en-US" dirty="0" smtClean="0"/>
              <a:t>- Community </a:t>
            </a:r>
            <a:r>
              <a:rPr lang="en-US" dirty="0"/>
              <a:t>empowerment  in successful field cases of forest protection PPP partnership in forest conservation</a:t>
            </a:r>
          </a:p>
          <a:p>
            <a:pPr lvl="0"/>
            <a:r>
              <a:rPr lang="en-US" dirty="0" smtClean="0"/>
              <a:t>- Raising </a:t>
            </a:r>
            <a:r>
              <a:rPr lang="en-US" dirty="0"/>
              <a:t>awareness and building capacity for people residing in and around forest areas </a:t>
            </a:r>
          </a:p>
          <a:p>
            <a:endParaRPr lang="th-TH" dirty="0"/>
          </a:p>
        </p:txBody>
      </p:sp>
      <p:pic>
        <p:nvPicPr>
          <p:cNvPr id="5" name="ตัวแทนเนื้อหา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75886" y="1308100"/>
            <a:ext cx="5998614" cy="1391023"/>
          </a:xfrm>
        </p:spPr>
      </p:pic>
      <p:pic>
        <p:nvPicPr>
          <p:cNvPr id="6" name="รูปภาพ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5886" y="3345010"/>
            <a:ext cx="5998614" cy="1594797"/>
          </a:xfrm>
          <a:prstGeom prst="rect">
            <a:avLst/>
          </a:prstGeom>
        </p:spPr>
      </p:pic>
      <p:sp>
        <p:nvSpPr>
          <p:cNvPr id="7" name="กล่องข้อความ 6"/>
          <p:cNvSpPr txBox="1"/>
          <p:nvPr/>
        </p:nvSpPr>
        <p:spPr>
          <a:xfrm>
            <a:off x="10807700" y="2721444"/>
            <a:ext cx="1066800" cy="369332"/>
          </a:xfrm>
          <a:prstGeom prst="rect">
            <a:avLst/>
          </a:prstGeom>
          <a:noFill/>
        </p:spPr>
        <p:txBody>
          <a:bodyPr wrap="square" rtlCol="0">
            <a:spAutoFit/>
          </a:bodyPr>
          <a:lstStyle/>
          <a:p>
            <a:pPr algn="r"/>
            <a:r>
              <a:rPr lang="en-US" dirty="0" smtClean="0"/>
              <a:t>Before</a:t>
            </a:r>
            <a:endParaRPr lang="th-TH" dirty="0"/>
          </a:p>
        </p:txBody>
      </p:sp>
      <p:sp>
        <p:nvSpPr>
          <p:cNvPr id="8" name="กล่องข้อความ 7"/>
          <p:cNvSpPr txBox="1"/>
          <p:nvPr/>
        </p:nvSpPr>
        <p:spPr>
          <a:xfrm>
            <a:off x="10807700" y="4939807"/>
            <a:ext cx="1066800" cy="369332"/>
          </a:xfrm>
          <a:prstGeom prst="rect">
            <a:avLst/>
          </a:prstGeom>
          <a:noFill/>
        </p:spPr>
        <p:txBody>
          <a:bodyPr wrap="square" rtlCol="0">
            <a:spAutoFit/>
          </a:bodyPr>
          <a:lstStyle/>
          <a:p>
            <a:pPr algn="r"/>
            <a:r>
              <a:rPr lang="en-US" dirty="0" smtClean="0"/>
              <a:t>After</a:t>
            </a:r>
            <a:endParaRPr lang="th-TH" dirty="0"/>
          </a:p>
        </p:txBody>
      </p:sp>
    </p:spTree>
    <p:extLst>
      <p:ext uri="{BB962C8B-B14F-4D97-AF65-F5344CB8AC3E}">
        <p14:creationId xmlns:p14="http://schemas.microsoft.com/office/powerpoint/2010/main" val="5708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อินทิกรัล">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33</TotalTime>
  <Words>328</Words>
  <Application>Microsoft Office PowerPoint</Application>
  <PresentationFormat>แบบจอกว้าง</PresentationFormat>
  <Paragraphs>24</Paragraphs>
  <Slides>3</Slides>
  <Notes>0</Notes>
  <HiddenSlides>0</HiddenSlides>
  <MMClips>0</MMClips>
  <ScaleCrop>false</ScaleCrop>
  <HeadingPairs>
    <vt:vector size="6" baseType="variant">
      <vt:variant>
        <vt:lpstr>ฟอนต์ที่ถูกใช้</vt:lpstr>
      </vt:variant>
      <vt:variant>
        <vt:i4>4</vt:i4>
      </vt:variant>
      <vt:variant>
        <vt:lpstr>ธีม</vt:lpstr>
      </vt:variant>
      <vt:variant>
        <vt:i4>1</vt:i4>
      </vt:variant>
      <vt:variant>
        <vt:lpstr>ชื่อเรื่องสไลด์</vt:lpstr>
      </vt:variant>
      <vt:variant>
        <vt:i4>3</vt:i4>
      </vt:variant>
    </vt:vector>
  </HeadingPairs>
  <TitlesOfParts>
    <vt:vector size="8" baseType="lpstr">
      <vt:lpstr>FreesiaUPC</vt:lpstr>
      <vt:lpstr>Tw Cen MT</vt:lpstr>
      <vt:lpstr>Tw Cen MT Condensed</vt:lpstr>
      <vt:lpstr>Wingdings 3</vt:lpstr>
      <vt:lpstr>อินทิกรัล</vt:lpstr>
      <vt:lpstr>Community-based Forestry Management : a Step to Sustainable Reforestation and Forest Protection</vt:lpstr>
      <vt:lpstr>Community-based Forestry Management : a Step to Sustainable Reforestation and Forest Protection</vt:lpstr>
      <vt:lpstr>งานนำเสนอ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Community-based Forestry Management : a Step to Sustainable Reforestation and Forest Protection</dc:title>
  <dc:creator>Admin</dc:creator>
  <cp:lastModifiedBy>Admin</cp:lastModifiedBy>
  <cp:revision>5</cp:revision>
  <dcterms:created xsi:type="dcterms:W3CDTF">2017-10-27T04:25:31Z</dcterms:created>
  <dcterms:modified xsi:type="dcterms:W3CDTF">2017-10-27T09:38:13Z</dcterms:modified>
</cp:coreProperties>
</file>