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สไตล์สีปานกลาง 2 - เน้น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สไลด์ชื่อเรื่อง">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h-TH" smtClean="0"/>
              <a:t>คลิกเพื่อแก้ไขสไตล์ชื่อเรื่องต้นแบบ</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h-TH" smtClean="0"/>
              <a:t>คลิกเพื่อแก้ไขสไตล์ชื่อเรื่องรองต้นแบบ</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smtClean="0"/>
              <a:t>คลิกเพื่อแก้ไขสไตล์ชื่อเรื่องต้นแบบ</a:t>
            </a:r>
            <a:endParaRPr lang="en-US" dirty="0"/>
          </a:p>
        </p:txBody>
      </p:sp>
      <p:sp>
        <p:nvSpPr>
          <p:cNvPr id="3" name="Vertical Text Placeholder 2"/>
          <p:cNvSpPr>
            <a:spLocks noGrp="1"/>
          </p:cNvSpPr>
          <p:nvPr>
            <p:ph type="body" orient="vert" idx="1"/>
          </p:nvPr>
        </p:nvSpPr>
        <p:spPr/>
        <p:txBody>
          <a:bodyPr vert="eaVert"/>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ข้อความและชื่อเรื่องแนวตั้ง">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h-TH" smtClean="0"/>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smtClean="0"/>
              <a:t>คลิกเพื่อแก้ไขสไตล์ชื่อเรื่องต้นแบบ</a:t>
            </a:r>
            <a:endParaRPr lang="en-US" dirty="0"/>
          </a:p>
        </p:txBody>
      </p:sp>
      <p:sp>
        <p:nvSpPr>
          <p:cNvPr id="3" name="Content Placeholder 2"/>
          <p:cNvSpPr>
            <a:spLocks noGrp="1"/>
          </p:cNvSpPr>
          <p:nvPr>
            <p:ph idx="1"/>
          </p:nvPr>
        </p:nvSpPr>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ส่วนหัวของส่วน">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h-TH" smtClean="0"/>
              <a:t>คลิกเพื่อแก้ไขสไตล์ชื่อเรื่องต้นแบบ</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smtClean="0"/>
              <a:t>คลิกเพื่อแก้ไขสไตล์ของข้อความต้นแบบ</a:t>
            </a:r>
          </a:p>
        </p:txBody>
      </p:sp>
      <p:sp>
        <p:nvSpPr>
          <p:cNvPr id="4" name="Date Placeholder 3"/>
          <p:cNvSpPr>
            <a:spLocks noGrp="1"/>
          </p:cNvSpPr>
          <p:nvPr>
            <p:ph type="dt" sz="half" idx="10"/>
          </p:nvPr>
        </p:nvSpPr>
        <p:spPr/>
        <p:txBody>
          <a:bodyPr/>
          <a:lstStyle/>
          <a:p>
            <a:fld id="{5A61015F-7CC6-4D0A-9D87-873EA4C304CC}" type="datetimeFigureOut">
              <a:rPr lang="en-US" dirty="0"/>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h-TH" smtClean="0"/>
              <a:t>คลิกเพื่อแก้ไขสไตล์ชื่อเรื่องต้นแบบ</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10/30/2017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h-TH" smtClean="0"/>
              <a:t>คลิกเพื่อแก้ไขสไตล์ชื่อเรื่องต้นแบบ</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คลิกเพื่อแก้ไขสไตล์ของข้อความต้นแบบ</a:t>
            </a:r>
          </a:p>
        </p:txBody>
      </p:sp>
      <p:sp>
        <p:nvSpPr>
          <p:cNvPr id="4" name="Content Placeholder 3"/>
          <p:cNvSpPr>
            <a:spLocks noGrp="1"/>
          </p:cNvSpPr>
          <p:nvPr>
            <p:ph sz="half" idx="2"/>
          </p:nvPr>
        </p:nvSpPr>
        <p:spPr>
          <a:xfrm>
            <a:off x="1024128" y="2967788"/>
            <a:ext cx="4754880" cy="3341572"/>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h-TH" smtClean="0"/>
              <a:t>คลิกเพื่อแก้ไขสไตล์ของข้อความต้นแบบ</a:t>
            </a:r>
          </a:p>
        </p:txBody>
      </p:sp>
      <p:sp>
        <p:nvSpPr>
          <p:cNvPr id="6" name="Content Placeholder 5"/>
          <p:cNvSpPr>
            <a:spLocks noGrp="1"/>
          </p:cNvSpPr>
          <p:nvPr>
            <p:ph sz="quarter" idx="4"/>
          </p:nvPr>
        </p:nvSpPr>
        <p:spPr>
          <a:xfrm>
            <a:off x="5990888" y="2967788"/>
            <a:ext cx="4754880" cy="3341572"/>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10/30/2017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smtClean="0"/>
              <a:t>คลิกเพื่อแก้ไขสไตล์ชื่อเรื่องต้นแบบ</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10/30/2017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ว่างเปล่า">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10/30/2017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h-TH" smtClean="0"/>
              <a:t>คลิกเพื่อแก้ไขสไตล์ชื่อเรื่องต้นแบบ</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คลิกเพื่อแก้ไขสไตล์ของข้อความต้นแบบ</a:t>
            </a:r>
          </a:p>
        </p:txBody>
      </p:sp>
      <p:sp>
        <p:nvSpPr>
          <p:cNvPr id="5" name="Date Placeholder 4"/>
          <p:cNvSpPr>
            <a:spLocks noGrp="1"/>
          </p:cNvSpPr>
          <p:nvPr>
            <p:ph type="dt" sz="half" idx="10"/>
          </p:nvPr>
        </p:nvSpPr>
        <p:spPr/>
        <p:txBody>
          <a:bodyPr/>
          <a:lstStyle/>
          <a:p>
            <a:fld id="{05C68B11-C5A8-448C-8CE9-B1A273C79CFC}" type="datetimeFigureOut">
              <a:rPr lang="en-US" dirty="0"/>
              <a:t>10/30/2017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รูปภาพ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h-TH" smtClean="0"/>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h-TH" smtClean="0"/>
              <a:t>คลิกไอคอนเพื่อเพิ่มรูปภาพ</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smtClean="0"/>
              <a:t>คลิกเพื่อแก้ไขสไตล์ของข้อความต้นแบบ</a:t>
            </a:r>
          </a:p>
        </p:txBody>
      </p:sp>
      <p:sp>
        <p:nvSpPr>
          <p:cNvPr id="5" name="Date Placeholder 4"/>
          <p:cNvSpPr>
            <a:spLocks noGrp="1"/>
          </p:cNvSpPr>
          <p:nvPr>
            <p:ph type="dt" sz="half" idx="10"/>
          </p:nvPr>
        </p:nvSpPr>
        <p:spPr/>
        <p:txBody>
          <a:bodyPr/>
          <a:lstStyle/>
          <a:p>
            <a:fld id="{C7616CA0-919D-4A49-9C8A-62FDFB3A5183}" type="datetimeFigureOut">
              <a:rPr lang="en-US" dirty="0"/>
              <a:t>10/30/2017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h-TH" smtClean="0"/>
              <a:t>คลิกเพื่อแก้ไขสไตล์ชื่อเรื่องต้นแบบ</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10/30/2017</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52400" y="4749800"/>
            <a:ext cx="8077200" cy="1673377"/>
          </a:xfrm>
        </p:spPr>
        <p:txBody>
          <a:bodyPr>
            <a:noAutofit/>
          </a:bodyPr>
          <a:lstStyle/>
          <a:p>
            <a:r>
              <a:rPr lang="en-US" sz="3600" b="1" dirty="0" smtClean="0"/>
              <a:t>Boosting Climate </a:t>
            </a:r>
            <a:r>
              <a:rPr lang="en-US" sz="3600" b="1" dirty="0"/>
              <a:t>Actions in Southeast Asian </a:t>
            </a:r>
            <a:r>
              <a:rPr lang="en-US" sz="3600" b="1" dirty="0" smtClean="0"/>
              <a:t>Countries through  the role of capacity building</a:t>
            </a:r>
            <a:endParaRPr lang="th-TH" sz="3600" dirty="0"/>
          </a:p>
        </p:txBody>
      </p:sp>
      <p:sp>
        <p:nvSpPr>
          <p:cNvPr id="3" name="ชื่อเรื่องรอง 2"/>
          <p:cNvSpPr>
            <a:spLocks noGrp="1"/>
          </p:cNvSpPr>
          <p:nvPr>
            <p:ph type="subTitle" idx="1"/>
          </p:nvPr>
        </p:nvSpPr>
        <p:spPr>
          <a:xfrm>
            <a:off x="8610600" y="4749800"/>
            <a:ext cx="3200400" cy="1673377"/>
          </a:xfrm>
        </p:spPr>
        <p:txBody>
          <a:bodyPr>
            <a:normAutofit lnSpcReduction="10000"/>
          </a:bodyPr>
          <a:lstStyle/>
          <a:p>
            <a:r>
              <a:rPr lang="en-US" sz="1400" b="1" dirty="0">
                <a:solidFill>
                  <a:srgbClr val="0070C0"/>
                </a:solidFill>
              </a:rPr>
              <a:t>Climate Change International Technical and Training Center (CITC)/ Thailand Greenhouse Gas Management Organization (TGO</a:t>
            </a:r>
            <a:r>
              <a:rPr lang="en-US" sz="1400" b="1" dirty="0" smtClean="0">
                <a:solidFill>
                  <a:srgbClr val="0070C0"/>
                </a:solidFill>
              </a:rPr>
              <a:t>)</a:t>
            </a:r>
          </a:p>
          <a:p>
            <a:r>
              <a:rPr lang="en-US" sz="1600" dirty="0"/>
              <a:t>Panel </a:t>
            </a:r>
            <a:r>
              <a:rPr lang="en-US" sz="1600" dirty="0" smtClean="0"/>
              <a:t>discussion</a:t>
            </a:r>
          </a:p>
          <a:p>
            <a:r>
              <a:rPr lang="en-US" sz="1600" b="1" dirty="0" smtClean="0">
                <a:solidFill>
                  <a:srgbClr val="0070C0"/>
                </a:solidFill>
              </a:rPr>
              <a:t>Tuesday 7</a:t>
            </a:r>
            <a:r>
              <a:rPr lang="en-US" sz="1600" b="1" baseline="30000" dirty="0" smtClean="0">
                <a:solidFill>
                  <a:srgbClr val="0070C0"/>
                </a:solidFill>
              </a:rPr>
              <a:t>th</a:t>
            </a:r>
            <a:r>
              <a:rPr lang="en-US" sz="1600" b="1" dirty="0" smtClean="0">
                <a:solidFill>
                  <a:srgbClr val="0070C0"/>
                </a:solidFill>
              </a:rPr>
              <a:t> Nov</a:t>
            </a:r>
          </a:p>
          <a:p>
            <a:r>
              <a:rPr lang="en-US" sz="1600" b="1" dirty="0" smtClean="0">
                <a:solidFill>
                  <a:srgbClr val="0070C0"/>
                </a:solidFill>
              </a:rPr>
              <a:t>1-4 </a:t>
            </a:r>
            <a:r>
              <a:rPr lang="en-US" sz="1600" b="1" dirty="0" smtClean="0">
                <a:solidFill>
                  <a:srgbClr val="0070C0"/>
                </a:solidFill>
              </a:rPr>
              <a:t>PM</a:t>
            </a:r>
            <a:endParaRPr lang="th-TH" sz="1600" b="1" dirty="0">
              <a:solidFill>
                <a:srgbClr val="0070C0"/>
              </a:solidFill>
            </a:endParaRPr>
          </a:p>
        </p:txBody>
      </p:sp>
      <p:sp>
        <p:nvSpPr>
          <p:cNvPr id="4" name="กล่องข้อความ 3"/>
          <p:cNvSpPr txBox="1"/>
          <p:nvPr/>
        </p:nvSpPr>
        <p:spPr>
          <a:xfrm>
            <a:off x="3149600" y="1460500"/>
            <a:ext cx="6261100" cy="1938992"/>
          </a:xfrm>
          <a:prstGeom prst="rect">
            <a:avLst/>
          </a:prstGeom>
          <a:gradFill>
            <a:gsLst>
              <a:gs pos="0">
                <a:schemeClr val="accent1">
                  <a:lumMod val="5000"/>
                  <a:lumOff val="95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6000" b="1" dirty="0" smtClean="0"/>
              <a:t>Thailand Pavilion</a:t>
            </a:r>
          </a:p>
          <a:p>
            <a:pPr algn="ctr"/>
            <a:r>
              <a:rPr lang="en-US" sz="6000" b="1" dirty="0" smtClean="0"/>
              <a:t>B 06</a:t>
            </a:r>
            <a:endParaRPr lang="th-TH" sz="6000" b="1" dirty="0"/>
          </a:p>
        </p:txBody>
      </p:sp>
    </p:spTree>
    <p:extLst>
      <p:ext uri="{BB962C8B-B14F-4D97-AF65-F5344CB8AC3E}">
        <p14:creationId xmlns:p14="http://schemas.microsoft.com/office/powerpoint/2010/main" val="4054812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024128" y="317500"/>
            <a:ext cx="10189972" cy="1003300"/>
          </a:xfrm>
          <a:solidFill>
            <a:schemeClr val="accent2">
              <a:lumMod val="60000"/>
              <a:lumOff val="40000"/>
            </a:schemeClr>
          </a:solidFill>
        </p:spPr>
        <p:txBody>
          <a:bodyPr>
            <a:normAutofit/>
          </a:bodyPr>
          <a:lstStyle/>
          <a:p>
            <a:r>
              <a:rPr lang="en-US" sz="3600" b="1" dirty="0"/>
              <a:t>Boosting Climate Actions in Southeast Asian Countries through  the role of capacity building</a:t>
            </a:r>
            <a:endParaRPr lang="th-TH" sz="3600" dirty="0"/>
          </a:p>
        </p:txBody>
      </p:sp>
      <p:sp>
        <p:nvSpPr>
          <p:cNvPr id="3" name="ตัวแทนเนื้อหา 2"/>
          <p:cNvSpPr>
            <a:spLocks noGrp="1"/>
          </p:cNvSpPr>
          <p:nvPr>
            <p:ph sz="half" idx="1"/>
          </p:nvPr>
        </p:nvSpPr>
        <p:spPr>
          <a:xfrm>
            <a:off x="1024126" y="1485900"/>
            <a:ext cx="5186173" cy="5029200"/>
          </a:xfrm>
        </p:spPr>
        <p:txBody>
          <a:bodyPr>
            <a:normAutofit fontScale="92500" lnSpcReduction="10000"/>
          </a:bodyPr>
          <a:lstStyle/>
          <a:p>
            <a:pPr algn="just"/>
            <a:r>
              <a:rPr lang="en-US" sz="1700" dirty="0"/>
              <a:t>I</a:t>
            </a:r>
            <a:r>
              <a:rPr lang="en-US" sz="1700" dirty="0" smtClean="0"/>
              <a:t>n </a:t>
            </a:r>
            <a:r>
              <a:rPr lang="en-US" sz="1700" dirty="0"/>
              <a:t>UNFCCC’s Article 6 and Paris Agreement’s Article 11 stated that capacity building should enhance the capacity and ability of developing country parties to implement adaptation and mitigation actions through regional bilateral and multilateral approaches.</a:t>
            </a:r>
          </a:p>
          <a:p>
            <a:pPr algn="just"/>
            <a:r>
              <a:rPr lang="en-US" sz="1700" dirty="0"/>
              <a:t>Recognizing the imperative of taking action, Thailand has embedded the Capacity-building in several significant framework policies. And to facilitate enhancing the capacity of stakeholders on climate change, Thai Ministry of Natural Resources and Environment, the Royal Thai Government sees the importance of establishing the Climate Change International Technical and Training Center or CITC as regional training hub and knowledge platform for Southeast Asia countries. </a:t>
            </a:r>
            <a:endParaRPr lang="en-US" sz="1700" dirty="0" smtClean="0"/>
          </a:p>
          <a:p>
            <a:pPr algn="just"/>
            <a:r>
              <a:rPr lang="en-US" sz="1700" dirty="0"/>
              <a:t>Since its establishment, CITC has conducted a variety of training courses, workshops and conferences to provide stakeholders in the region with a chance to share their knowledge and experiences, and identify innovative solutions to cope with the challenges of climate </a:t>
            </a:r>
            <a:r>
              <a:rPr lang="en-US" sz="1700" dirty="0" smtClean="0"/>
              <a:t>change.</a:t>
            </a:r>
            <a:r>
              <a:rPr lang="en-US" sz="1700" dirty="0"/>
              <a:t> </a:t>
            </a:r>
            <a:r>
              <a:rPr lang="en-US" sz="1700" dirty="0" smtClean="0"/>
              <a:t>Aiming to </a:t>
            </a:r>
            <a:r>
              <a:rPr lang="en-US" sz="1700" dirty="0"/>
              <a:t>push forward the capacity building issue to be further recognized and serviced to broader international stakeholders, through </a:t>
            </a:r>
            <a:r>
              <a:rPr lang="en-US" sz="1700" dirty="0" smtClean="0"/>
              <a:t>CITC.</a:t>
            </a:r>
            <a:endParaRPr lang="en-US" sz="1700" dirty="0"/>
          </a:p>
          <a:p>
            <a:pPr algn="just"/>
            <a:endParaRPr lang="en-US" sz="1600" dirty="0"/>
          </a:p>
          <a:p>
            <a:endParaRPr lang="th-TH" dirty="0"/>
          </a:p>
        </p:txBody>
      </p:sp>
      <p:sp>
        <p:nvSpPr>
          <p:cNvPr id="4" name="ตัวแทนเนื้อหา 3"/>
          <p:cNvSpPr>
            <a:spLocks noGrp="1"/>
          </p:cNvSpPr>
          <p:nvPr>
            <p:ph sz="half" idx="2"/>
          </p:nvPr>
        </p:nvSpPr>
        <p:spPr>
          <a:xfrm>
            <a:off x="6604000" y="1485900"/>
            <a:ext cx="4508500" cy="4521200"/>
          </a:xfrm>
        </p:spPr>
        <p:txBody>
          <a:bodyPr>
            <a:normAutofit fontScale="92500" lnSpcReduction="10000"/>
          </a:bodyPr>
          <a:lstStyle/>
          <a:p>
            <a:pPr marL="0" indent="0">
              <a:lnSpc>
                <a:spcPct val="70000"/>
              </a:lnSpc>
              <a:spcAft>
                <a:spcPts val="0"/>
              </a:spcAft>
              <a:buNone/>
            </a:pPr>
            <a:r>
              <a:rPr lang="en-US" sz="3000" b="1" dirty="0" smtClean="0">
                <a:solidFill>
                  <a:srgbClr val="0070C0"/>
                </a:solidFill>
              </a:rPr>
              <a:t>Topic </a:t>
            </a:r>
            <a:r>
              <a:rPr lang="en-US" sz="3000" b="1" dirty="0">
                <a:solidFill>
                  <a:srgbClr val="0070C0"/>
                </a:solidFill>
              </a:rPr>
              <a:t>for discussion</a:t>
            </a:r>
            <a:endParaRPr lang="en-US" sz="3000" b="1" dirty="0">
              <a:solidFill>
                <a:srgbClr val="0070C0"/>
              </a:solidFill>
            </a:endParaRPr>
          </a:p>
          <a:p>
            <a:pPr lvl="0" algn="just">
              <a:buFont typeface="Arial" panose="020B0604020202020204" pitchFamily="34" charset="0"/>
              <a:buChar char="•"/>
            </a:pPr>
            <a:r>
              <a:rPr lang="en-US" sz="1700" dirty="0"/>
              <a:t>Country-driven capacity </a:t>
            </a:r>
            <a:r>
              <a:rPr lang="en-US" sz="1700" dirty="0" smtClean="0"/>
              <a:t>building activities/ experiences </a:t>
            </a:r>
            <a:r>
              <a:rPr lang="en-US" sz="1700" dirty="0"/>
              <a:t>related to climate change in Southeast Asia countries</a:t>
            </a:r>
          </a:p>
          <a:p>
            <a:pPr lvl="0" algn="just">
              <a:buFont typeface="Arial" panose="020B0604020202020204" pitchFamily="34" charset="0"/>
              <a:buChar char="•"/>
            </a:pPr>
            <a:r>
              <a:rPr lang="en-US" sz="1700" dirty="0"/>
              <a:t> Discuss and exchange views and opinions about limitations, needs and lesson learned, especially focusing on practical capacity building activities for real actions.</a:t>
            </a:r>
          </a:p>
          <a:p>
            <a:pPr lvl="0" algn="just">
              <a:buFont typeface="Arial" panose="020B0604020202020204" pitchFamily="34" charset="0"/>
              <a:buChar char="•"/>
            </a:pPr>
            <a:r>
              <a:rPr lang="en-US" sz="1700" dirty="0"/>
              <a:t> How to foster and accelerate climate change actions through capacity building </a:t>
            </a:r>
          </a:p>
          <a:p>
            <a:pPr lvl="0" algn="just">
              <a:buFont typeface="Arial" panose="020B0604020202020204" pitchFamily="34" charset="0"/>
              <a:buChar char="•"/>
            </a:pPr>
            <a:r>
              <a:rPr lang="en-US" sz="1700" dirty="0"/>
              <a:t> Introduce CITC’s activities in Southeast Asian region especially training and networking services among sustainable development topics and climate change topics.</a:t>
            </a:r>
          </a:p>
          <a:p>
            <a:pPr>
              <a:lnSpc>
                <a:spcPct val="120000"/>
              </a:lnSpc>
              <a:spcBef>
                <a:spcPts val="600"/>
              </a:spcBef>
            </a:pPr>
            <a:endParaRPr lang="en-US" dirty="0" smtClean="0"/>
          </a:p>
        </p:txBody>
      </p:sp>
    </p:spTree>
    <p:extLst>
      <p:ext uri="{BB962C8B-B14F-4D97-AF65-F5344CB8AC3E}">
        <p14:creationId xmlns:p14="http://schemas.microsoft.com/office/powerpoint/2010/main" val="2744676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024128" y="293116"/>
            <a:ext cx="9720072" cy="773684"/>
          </a:xfrm>
        </p:spPr>
        <p:txBody>
          <a:bodyPr>
            <a:normAutofit fontScale="90000"/>
          </a:bodyPr>
          <a:lstStyle/>
          <a:p>
            <a:r>
              <a:rPr lang="en-US" sz="3200" b="1" dirty="0"/>
              <a:t>Boosting Climate Actions in Southeast Asian Countries through  the role of capacity building</a:t>
            </a:r>
            <a:endParaRPr lang="th-TH" sz="3200" dirty="0"/>
          </a:p>
        </p:txBody>
      </p:sp>
      <p:sp>
        <p:nvSpPr>
          <p:cNvPr id="3" name="ตัวแทนเนื้อหา 2"/>
          <p:cNvSpPr>
            <a:spLocks noGrp="1"/>
          </p:cNvSpPr>
          <p:nvPr>
            <p:ph sz="half" idx="1"/>
          </p:nvPr>
        </p:nvSpPr>
        <p:spPr>
          <a:xfrm>
            <a:off x="1024126" y="1270000"/>
            <a:ext cx="5173473" cy="5039360"/>
          </a:xfrm>
          <a:solidFill>
            <a:schemeClr val="tx2">
              <a:lumMod val="20000"/>
              <a:lumOff val="80000"/>
            </a:schemeClr>
          </a:solidFill>
        </p:spPr>
        <p:txBody>
          <a:bodyPr>
            <a:normAutofit lnSpcReduction="10000"/>
          </a:bodyPr>
          <a:lstStyle/>
          <a:p>
            <a:pPr>
              <a:lnSpc>
                <a:spcPct val="110000"/>
              </a:lnSpc>
              <a:spcBef>
                <a:spcPts val="0"/>
              </a:spcBef>
              <a:spcAft>
                <a:spcPts val="0"/>
              </a:spcAft>
            </a:pPr>
            <a:r>
              <a:rPr lang="en-US" sz="1800" b="1" u="sng" dirty="0" smtClean="0">
                <a:solidFill>
                  <a:srgbClr val="0070C0"/>
                </a:solidFill>
              </a:rPr>
              <a:t>Session 1 </a:t>
            </a:r>
            <a:r>
              <a:rPr lang="en-US" sz="1800" b="1" dirty="0" smtClean="0">
                <a:solidFill>
                  <a:srgbClr val="0070C0"/>
                </a:solidFill>
              </a:rPr>
              <a:t>: </a:t>
            </a:r>
          </a:p>
          <a:p>
            <a:pPr>
              <a:lnSpc>
                <a:spcPct val="110000"/>
              </a:lnSpc>
              <a:spcBef>
                <a:spcPts val="0"/>
              </a:spcBef>
              <a:spcAft>
                <a:spcPts val="0"/>
              </a:spcAft>
            </a:pPr>
            <a:r>
              <a:rPr lang="en-US" dirty="0" smtClean="0"/>
              <a:t>Presentation:</a:t>
            </a:r>
            <a:r>
              <a:rPr lang="en-US" dirty="0" smtClean="0">
                <a:solidFill>
                  <a:srgbClr val="0070C0"/>
                </a:solidFill>
              </a:rPr>
              <a:t> Capacity Building Needs and Activities to Support SDGs and Climate Action</a:t>
            </a:r>
          </a:p>
          <a:p>
            <a:pPr>
              <a:lnSpc>
                <a:spcPct val="100000"/>
              </a:lnSpc>
              <a:spcBef>
                <a:spcPts val="0"/>
              </a:spcBef>
              <a:spcAft>
                <a:spcPts val="0"/>
              </a:spcAft>
            </a:pPr>
            <a:endParaRPr lang="en-US" sz="2400" u="sng" dirty="0" smtClean="0"/>
          </a:p>
          <a:p>
            <a:pPr>
              <a:lnSpc>
                <a:spcPct val="100000"/>
              </a:lnSpc>
              <a:spcBef>
                <a:spcPts val="0"/>
              </a:spcBef>
              <a:spcAft>
                <a:spcPts val="0"/>
              </a:spcAft>
            </a:pPr>
            <a:r>
              <a:rPr lang="en-US" sz="1800" u="sng" dirty="0" smtClean="0"/>
              <a:t>Opening Remarks</a:t>
            </a:r>
            <a:r>
              <a:rPr lang="en-US" sz="1800" dirty="0" smtClean="0"/>
              <a:t> :</a:t>
            </a:r>
            <a:r>
              <a:rPr lang="en-US" sz="1800" u="sng" dirty="0" smtClean="0"/>
              <a:t> </a:t>
            </a:r>
          </a:p>
          <a:p>
            <a:pPr>
              <a:lnSpc>
                <a:spcPct val="100000"/>
              </a:lnSpc>
              <a:spcBef>
                <a:spcPts val="0"/>
              </a:spcBef>
              <a:spcAft>
                <a:spcPts val="0"/>
              </a:spcAft>
            </a:pPr>
            <a:r>
              <a:rPr lang="en-US" sz="1800" b="1" dirty="0" err="1" smtClean="0"/>
              <a:t>Dr.Natarika</a:t>
            </a:r>
            <a:r>
              <a:rPr lang="en-US" sz="1800" b="1" dirty="0" smtClean="0"/>
              <a:t> </a:t>
            </a:r>
            <a:r>
              <a:rPr lang="en-US" sz="1800" b="1" dirty="0" err="1" smtClean="0"/>
              <a:t>Wayuparb</a:t>
            </a:r>
            <a:r>
              <a:rPr lang="en-US" sz="1800" b="1" dirty="0" smtClean="0"/>
              <a:t> </a:t>
            </a:r>
            <a:r>
              <a:rPr lang="en-US" sz="1800" b="1" dirty="0" err="1" smtClean="0"/>
              <a:t>Nitiphan</a:t>
            </a:r>
            <a:r>
              <a:rPr lang="en-US" sz="1800" b="1" dirty="0" smtClean="0"/>
              <a:t> </a:t>
            </a:r>
            <a:r>
              <a:rPr lang="en-US" sz="1600" i="1" dirty="0" smtClean="0"/>
              <a:t>Deputy Executive Director, TGO</a:t>
            </a:r>
          </a:p>
          <a:p>
            <a:r>
              <a:rPr lang="en-US" sz="1800" u="sng" dirty="0"/>
              <a:t>Moderator</a:t>
            </a:r>
            <a:r>
              <a:rPr lang="en-US" sz="1800" dirty="0"/>
              <a:t> </a:t>
            </a:r>
            <a:r>
              <a:rPr lang="en-US" sz="1800" dirty="0" smtClean="0"/>
              <a:t>: </a:t>
            </a:r>
            <a:r>
              <a:rPr lang="en-US" sz="1800" b="1" dirty="0" smtClean="0"/>
              <a:t>Mr</a:t>
            </a:r>
            <a:r>
              <a:rPr lang="en-US" sz="1800" b="1" dirty="0"/>
              <a:t>. Satoshi </a:t>
            </a:r>
            <a:r>
              <a:rPr lang="en-US" sz="1800" b="1" dirty="0" err="1"/>
              <a:t>Iemoto</a:t>
            </a:r>
            <a:r>
              <a:rPr lang="en-US" sz="1600" b="1" dirty="0"/>
              <a:t>,</a:t>
            </a:r>
            <a:r>
              <a:rPr lang="en-US" sz="1600" b="1" dirty="0">
                <a:solidFill>
                  <a:srgbClr val="0070C0"/>
                </a:solidFill>
              </a:rPr>
              <a:t> </a:t>
            </a:r>
            <a:r>
              <a:rPr lang="en-US" sz="1600" i="1" dirty="0"/>
              <a:t>OECC, Japan</a:t>
            </a:r>
          </a:p>
          <a:p>
            <a:pPr>
              <a:lnSpc>
                <a:spcPct val="100000"/>
              </a:lnSpc>
              <a:spcBef>
                <a:spcPts val="0"/>
              </a:spcBef>
              <a:spcAft>
                <a:spcPts val="0"/>
              </a:spcAft>
            </a:pPr>
            <a:endParaRPr lang="en-US" sz="1600" i="1" dirty="0"/>
          </a:p>
          <a:p>
            <a:pPr>
              <a:lnSpc>
                <a:spcPct val="100000"/>
              </a:lnSpc>
              <a:spcBef>
                <a:spcPts val="0"/>
              </a:spcBef>
              <a:spcAft>
                <a:spcPts val="0"/>
              </a:spcAft>
            </a:pPr>
            <a:r>
              <a:rPr lang="en-US" sz="1800" u="sng" dirty="0" smtClean="0"/>
              <a:t>Presentation</a:t>
            </a:r>
            <a:r>
              <a:rPr lang="en-US" sz="1800" dirty="0" smtClean="0"/>
              <a:t> :</a:t>
            </a:r>
          </a:p>
          <a:p>
            <a:pPr>
              <a:lnSpc>
                <a:spcPct val="100000"/>
              </a:lnSpc>
              <a:spcBef>
                <a:spcPts val="0"/>
              </a:spcBef>
              <a:spcAft>
                <a:spcPts val="0"/>
              </a:spcAft>
            </a:pPr>
            <a:r>
              <a:rPr lang="en-US" sz="1800" b="1" dirty="0"/>
              <a:t>Dr. Kazuhiko Takemoto</a:t>
            </a:r>
            <a:r>
              <a:rPr lang="en-US" sz="1800" dirty="0"/>
              <a:t>, </a:t>
            </a:r>
            <a:r>
              <a:rPr lang="en-US" sz="1600" i="1" dirty="0"/>
              <a:t>President, OECC, </a:t>
            </a:r>
            <a:r>
              <a:rPr lang="en-US" sz="1600" i="1" dirty="0" smtClean="0"/>
              <a:t>Japan</a:t>
            </a:r>
          </a:p>
          <a:p>
            <a:pPr>
              <a:lnSpc>
                <a:spcPct val="100000"/>
              </a:lnSpc>
              <a:spcBef>
                <a:spcPts val="0"/>
              </a:spcBef>
              <a:spcAft>
                <a:spcPts val="0"/>
              </a:spcAft>
            </a:pPr>
            <a:r>
              <a:rPr lang="en-US" sz="1800" dirty="0"/>
              <a:t>Representative from </a:t>
            </a:r>
            <a:r>
              <a:rPr lang="en-US" sz="1600" i="1" dirty="0"/>
              <a:t>ASEAN </a:t>
            </a:r>
            <a:r>
              <a:rPr lang="en-US" sz="1600" i="1" dirty="0" smtClean="0"/>
              <a:t>Secretariat</a:t>
            </a:r>
          </a:p>
          <a:p>
            <a:pPr>
              <a:lnSpc>
                <a:spcPct val="100000"/>
              </a:lnSpc>
              <a:spcBef>
                <a:spcPts val="0"/>
              </a:spcBef>
              <a:spcAft>
                <a:spcPts val="0"/>
              </a:spcAft>
            </a:pPr>
            <a:r>
              <a:rPr lang="en-US" sz="1800" dirty="0"/>
              <a:t>Representative from </a:t>
            </a:r>
            <a:r>
              <a:rPr lang="en-US" sz="1600" i="1" dirty="0" smtClean="0"/>
              <a:t>ONEP</a:t>
            </a:r>
          </a:p>
          <a:p>
            <a:pPr>
              <a:lnSpc>
                <a:spcPct val="100000"/>
              </a:lnSpc>
              <a:spcBef>
                <a:spcPts val="0"/>
              </a:spcBef>
              <a:spcAft>
                <a:spcPts val="0"/>
              </a:spcAft>
            </a:pPr>
            <a:r>
              <a:rPr lang="en-US" sz="1800" b="1" dirty="0" smtClean="0"/>
              <a:t>Dr</a:t>
            </a:r>
            <a:r>
              <a:rPr lang="en-US" sz="1800" b="1" dirty="0"/>
              <a:t>. </a:t>
            </a:r>
            <a:r>
              <a:rPr lang="en-US" sz="1800" b="1" dirty="0" err="1"/>
              <a:t>Natarika</a:t>
            </a:r>
            <a:r>
              <a:rPr lang="en-US" sz="1800" b="1" dirty="0"/>
              <a:t> </a:t>
            </a:r>
            <a:r>
              <a:rPr lang="en-US" sz="1800" b="1" dirty="0" err="1"/>
              <a:t>Wayuparb</a:t>
            </a:r>
            <a:r>
              <a:rPr lang="en-US" sz="1800" b="1" dirty="0"/>
              <a:t> </a:t>
            </a:r>
            <a:r>
              <a:rPr lang="en-US" sz="1800" b="1" dirty="0" err="1"/>
              <a:t>Nitiphon</a:t>
            </a:r>
            <a:endParaRPr lang="en-US" sz="1800" b="1" dirty="0"/>
          </a:p>
          <a:p>
            <a:pPr>
              <a:lnSpc>
                <a:spcPct val="100000"/>
              </a:lnSpc>
              <a:spcBef>
                <a:spcPts val="0"/>
              </a:spcBef>
              <a:spcAft>
                <a:spcPts val="0"/>
              </a:spcAft>
            </a:pPr>
            <a:r>
              <a:rPr lang="en-US" sz="1800" dirty="0"/>
              <a:t>Representative from </a:t>
            </a:r>
            <a:r>
              <a:rPr lang="en-US" sz="1600" i="1" dirty="0"/>
              <a:t>JICA</a:t>
            </a:r>
            <a:endParaRPr lang="th-TH" sz="1600" i="1" dirty="0"/>
          </a:p>
        </p:txBody>
      </p:sp>
      <p:sp>
        <p:nvSpPr>
          <p:cNvPr id="6" name="ตัวแทนเนื้อหา 5"/>
          <p:cNvSpPr>
            <a:spLocks noGrp="1"/>
          </p:cNvSpPr>
          <p:nvPr>
            <p:ph sz="half" idx="2"/>
          </p:nvPr>
        </p:nvSpPr>
        <p:spPr>
          <a:xfrm>
            <a:off x="6375400" y="1270000"/>
            <a:ext cx="5257800" cy="4597400"/>
          </a:xfrm>
          <a:solidFill>
            <a:schemeClr val="tx2">
              <a:lumMod val="20000"/>
              <a:lumOff val="80000"/>
            </a:schemeClr>
          </a:solidFill>
        </p:spPr>
        <p:txBody>
          <a:bodyPr>
            <a:normAutofit lnSpcReduction="10000"/>
          </a:bodyPr>
          <a:lstStyle/>
          <a:p>
            <a:pPr>
              <a:lnSpc>
                <a:spcPct val="100000"/>
              </a:lnSpc>
              <a:spcBef>
                <a:spcPts val="0"/>
              </a:spcBef>
              <a:spcAft>
                <a:spcPts val="0"/>
              </a:spcAft>
            </a:pPr>
            <a:r>
              <a:rPr lang="en-AU" sz="1800" b="1" u="sng" dirty="0">
                <a:solidFill>
                  <a:srgbClr val="0070C0"/>
                </a:solidFill>
              </a:rPr>
              <a:t>Session 2:</a:t>
            </a:r>
            <a:r>
              <a:rPr lang="en-AU" dirty="0"/>
              <a:t> </a:t>
            </a:r>
            <a:endParaRPr lang="en-AU" dirty="0"/>
          </a:p>
          <a:p>
            <a:pPr>
              <a:lnSpc>
                <a:spcPct val="100000"/>
              </a:lnSpc>
              <a:spcBef>
                <a:spcPts val="0"/>
              </a:spcBef>
              <a:spcAft>
                <a:spcPts val="0"/>
              </a:spcAft>
            </a:pPr>
            <a:r>
              <a:rPr lang="en-AU" dirty="0" smtClean="0"/>
              <a:t>Panel Discussion: </a:t>
            </a:r>
            <a:r>
              <a:rPr lang="en-AU" dirty="0" smtClean="0">
                <a:solidFill>
                  <a:srgbClr val="0070C0"/>
                </a:solidFill>
              </a:rPr>
              <a:t>Sharing </a:t>
            </a:r>
            <a:r>
              <a:rPr lang="en-AU" dirty="0">
                <a:solidFill>
                  <a:srgbClr val="0070C0"/>
                </a:solidFill>
              </a:rPr>
              <a:t>Capacity Building Experiences on Climate Actions in </a:t>
            </a:r>
            <a:r>
              <a:rPr lang="en-AU" dirty="0" smtClean="0">
                <a:solidFill>
                  <a:srgbClr val="0070C0"/>
                </a:solidFill>
              </a:rPr>
              <a:t>ASEAN</a:t>
            </a:r>
            <a:endParaRPr lang="en-US" dirty="0">
              <a:solidFill>
                <a:srgbClr val="0070C0"/>
              </a:solidFill>
            </a:endParaRPr>
          </a:p>
          <a:p>
            <a:pPr marL="0" indent="0">
              <a:lnSpc>
                <a:spcPct val="100000"/>
              </a:lnSpc>
              <a:spcBef>
                <a:spcPts val="0"/>
              </a:spcBef>
              <a:spcAft>
                <a:spcPts val="0"/>
              </a:spcAft>
              <a:buNone/>
            </a:pPr>
            <a:r>
              <a:rPr lang="en-AU" sz="1800" dirty="0"/>
              <a:t> </a:t>
            </a:r>
            <a:endParaRPr lang="en-AU" sz="1800" dirty="0" smtClean="0"/>
          </a:p>
          <a:p>
            <a:pPr marL="0" indent="0">
              <a:lnSpc>
                <a:spcPct val="100000"/>
              </a:lnSpc>
              <a:spcBef>
                <a:spcPts val="0"/>
              </a:spcBef>
              <a:spcAft>
                <a:spcPts val="0"/>
              </a:spcAft>
              <a:buNone/>
            </a:pPr>
            <a:r>
              <a:rPr lang="en-AU" sz="1800" dirty="0"/>
              <a:t> </a:t>
            </a:r>
            <a:endParaRPr lang="en-AU" sz="1800" dirty="0" smtClean="0"/>
          </a:p>
          <a:p>
            <a:pPr marL="0" indent="0">
              <a:lnSpc>
                <a:spcPct val="100000"/>
              </a:lnSpc>
              <a:spcBef>
                <a:spcPts val="0"/>
              </a:spcBef>
              <a:spcAft>
                <a:spcPts val="0"/>
              </a:spcAft>
              <a:buNone/>
            </a:pPr>
            <a:r>
              <a:rPr lang="en-AU" sz="1800" dirty="0"/>
              <a:t> </a:t>
            </a:r>
            <a:r>
              <a:rPr lang="en-AU" sz="1800" u="sng" dirty="0" smtClean="0"/>
              <a:t>Moderator</a:t>
            </a:r>
            <a:r>
              <a:rPr lang="en-AU" sz="1800" dirty="0"/>
              <a:t>: </a:t>
            </a:r>
            <a:endParaRPr lang="en-AU" sz="1800" dirty="0" smtClean="0"/>
          </a:p>
          <a:p>
            <a:pPr marL="0" indent="0">
              <a:lnSpc>
                <a:spcPct val="100000"/>
              </a:lnSpc>
              <a:spcBef>
                <a:spcPts val="0"/>
              </a:spcBef>
              <a:spcAft>
                <a:spcPts val="0"/>
              </a:spcAft>
              <a:buNone/>
            </a:pPr>
            <a:r>
              <a:rPr lang="en-AU" sz="1800" dirty="0"/>
              <a:t> </a:t>
            </a:r>
            <a:r>
              <a:rPr lang="en-AU" sz="1800" b="1" dirty="0" err="1" smtClean="0"/>
              <a:t>Dr</a:t>
            </a:r>
            <a:r>
              <a:rPr lang="en-AU" sz="1800" b="1" dirty="0" err="1"/>
              <a:t>.</a:t>
            </a:r>
            <a:r>
              <a:rPr lang="en-AU" sz="1800" b="1" dirty="0"/>
              <a:t> </a:t>
            </a:r>
            <a:r>
              <a:rPr lang="en-AU" sz="1800" b="1" dirty="0" err="1"/>
              <a:t>Natarika</a:t>
            </a:r>
            <a:r>
              <a:rPr lang="en-AU" sz="1800" b="1" dirty="0"/>
              <a:t> </a:t>
            </a:r>
            <a:r>
              <a:rPr lang="en-AU" sz="1800" b="1" dirty="0" err="1"/>
              <a:t>Wayuparb</a:t>
            </a:r>
            <a:r>
              <a:rPr lang="en-AU" sz="1800" b="1" dirty="0"/>
              <a:t> </a:t>
            </a:r>
            <a:r>
              <a:rPr lang="en-AU" sz="1800" b="1" dirty="0" err="1" smtClean="0"/>
              <a:t>Nitiphon</a:t>
            </a:r>
            <a:r>
              <a:rPr lang="en-AU" sz="1800" dirty="0" smtClean="0"/>
              <a:t>,</a:t>
            </a:r>
            <a:r>
              <a:rPr lang="en-US" sz="1800" i="1" dirty="0"/>
              <a:t> </a:t>
            </a:r>
            <a:r>
              <a:rPr lang="en-US" sz="1600" i="1" dirty="0"/>
              <a:t>Deputy Executive  </a:t>
            </a:r>
            <a:endParaRPr lang="en-US" sz="1600" i="1" dirty="0" smtClean="0"/>
          </a:p>
          <a:p>
            <a:pPr marL="0" indent="0">
              <a:lnSpc>
                <a:spcPct val="100000"/>
              </a:lnSpc>
              <a:spcBef>
                <a:spcPts val="0"/>
              </a:spcBef>
              <a:spcAft>
                <a:spcPts val="0"/>
              </a:spcAft>
              <a:buNone/>
            </a:pPr>
            <a:r>
              <a:rPr lang="en-US" sz="1600" i="1" dirty="0"/>
              <a:t> </a:t>
            </a:r>
            <a:r>
              <a:rPr lang="en-US" sz="1600" i="1" dirty="0" smtClean="0"/>
              <a:t>Director</a:t>
            </a:r>
            <a:r>
              <a:rPr lang="en-US" sz="1600" i="1" dirty="0"/>
              <a:t>, TGO</a:t>
            </a:r>
          </a:p>
          <a:p>
            <a:pPr marL="0" indent="0">
              <a:lnSpc>
                <a:spcPct val="100000"/>
              </a:lnSpc>
              <a:spcBef>
                <a:spcPts val="0"/>
              </a:spcBef>
              <a:spcAft>
                <a:spcPts val="0"/>
              </a:spcAft>
              <a:buNone/>
            </a:pPr>
            <a:endParaRPr lang="en-AU" sz="1800" dirty="0" smtClean="0"/>
          </a:p>
          <a:p>
            <a:pPr marL="0" indent="0">
              <a:lnSpc>
                <a:spcPct val="100000"/>
              </a:lnSpc>
              <a:spcBef>
                <a:spcPts val="0"/>
              </a:spcBef>
              <a:spcAft>
                <a:spcPts val="0"/>
              </a:spcAft>
              <a:buNone/>
            </a:pPr>
            <a:r>
              <a:rPr lang="en-AU" sz="1800" dirty="0"/>
              <a:t> </a:t>
            </a:r>
            <a:r>
              <a:rPr lang="en-AU" sz="1800" u="sng" dirty="0" smtClean="0"/>
              <a:t>Panellists</a:t>
            </a:r>
            <a:r>
              <a:rPr lang="en-AU" sz="1800" dirty="0" smtClean="0"/>
              <a:t> :  </a:t>
            </a:r>
          </a:p>
          <a:p>
            <a:pPr marL="0" indent="0">
              <a:lnSpc>
                <a:spcPct val="110000"/>
              </a:lnSpc>
              <a:spcBef>
                <a:spcPts val="0"/>
              </a:spcBef>
              <a:spcAft>
                <a:spcPts val="0"/>
              </a:spcAft>
              <a:buNone/>
            </a:pPr>
            <a:r>
              <a:rPr lang="en-AU" sz="1800" dirty="0"/>
              <a:t> </a:t>
            </a:r>
            <a:r>
              <a:rPr lang="en-AU" sz="1800" dirty="0" smtClean="0"/>
              <a:t>Representative </a:t>
            </a:r>
            <a:r>
              <a:rPr lang="en-AU" sz="1800" dirty="0"/>
              <a:t>from </a:t>
            </a:r>
            <a:r>
              <a:rPr lang="en-AU" sz="1800" i="1" dirty="0" smtClean="0"/>
              <a:t>Indonesia</a:t>
            </a:r>
            <a:endParaRPr lang="en-US" sz="1800" i="1" dirty="0"/>
          </a:p>
          <a:p>
            <a:pPr marL="0" indent="0">
              <a:lnSpc>
                <a:spcPct val="110000"/>
              </a:lnSpc>
              <a:spcBef>
                <a:spcPts val="0"/>
              </a:spcBef>
              <a:spcAft>
                <a:spcPts val="0"/>
              </a:spcAft>
              <a:buNone/>
            </a:pPr>
            <a:r>
              <a:rPr lang="en-US" sz="1800" dirty="0"/>
              <a:t> </a:t>
            </a:r>
            <a:r>
              <a:rPr lang="en-AU" sz="1800" dirty="0" smtClean="0"/>
              <a:t>Representative </a:t>
            </a:r>
            <a:r>
              <a:rPr lang="en-AU" sz="1800" dirty="0"/>
              <a:t>from </a:t>
            </a:r>
            <a:r>
              <a:rPr lang="en-AU" sz="1800" i="1" dirty="0" smtClean="0"/>
              <a:t>Philippines</a:t>
            </a:r>
            <a:endParaRPr lang="en-US" sz="1800" i="1" dirty="0"/>
          </a:p>
          <a:p>
            <a:pPr marL="0" indent="0">
              <a:lnSpc>
                <a:spcPct val="100000"/>
              </a:lnSpc>
              <a:spcBef>
                <a:spcPts val="0"/>
              </a:spcBef>
              <a:spcAft>
                <a:spcPts val="0"/>
              </a:spcAft>
              <a:buNone/>
            </a:pPr>
            <a:r>
              <a:rPr lang="en-US" sz="1800" dirty="0"/>
              <a:t> </a:t>
            </a:r>
            <a:r>
              <a:rPr lang="en-AU" sz="1800" dirty="0" smtClean="0"/>
              <a:t>Representative </a:t>
            </a:r>
            <a:r>
              <a:rPr lang="en-AU" sz="1800" dirty="0"/>
              <a:t>from </a:t>
            </a:r>
            <a:r>
              <a:rPr lang="en-AU" sz="1800" i="1" dirty="0" smtClean="0"/>
              <a:t>Singapore</a:t>
            </a:r>
            <a:endParaRPr lang="en-US" sz="1800" i="1" dirty="0"/>
          </a:p>
          <a:p>
            <a:pPr marL="0" indent="0">
              <a:lnSpc>
                <a:spcPct val="100000"/>
              </a:lnSpc>
              <a:spcBef>
                <a:spcPts val="0"/>
              </a:spcBef>
              <a:spcAft>
                <a:spcPts val="0"/>
              </a:spcAft>
              <a:buNone/>
            </a:pPr>
            <a:r>
              <a:rPr lang="en-US" sz="1800" dirty="0"/>
              <a:t> </a:t>
            </a:r>
            <a:r>
              <a:rPr lang="en-AU" sz="1800" b="1" dirty="0" err="1" smtClean="0"/>
              <a:t>Dr</a:t>
            </a:r>
            <a:r>
              <a:rPr lang="en-AU" sz="1800" b="1" dirty="0" err="1"/>
              <a:t>.</a:t>
            </a:r>
            <a:r>
              <a:rPr lang="en-AU" sz="1800" b="1" dirty="0"/>
              <a:t> </a:t>
            </a:r>
            <a:r>
              <a:rPr lang="en-AU" sz="1800" b="1" dirty="0" err="1"/>
              <a:t>Atsamon</a:t>
            </a:r>
            <a:r>
              <a:rPr lang="en-AU" sz="1800" b="1" dirty="0"/>
              <a:t> </a:t>
            </a:r>
            <a:r>
              <a:rPr lang="en-AU" sz="1800" b="1" dirty="0" err="1"/>
              <a:t>Limsakul</a:t>
            </a:r>
            <a:r>
              <a:rPr lang="en-AU" sz="1800" dirty="0"/>
              <a:t>, </a:t>
            </a:r>
            <a:r>
              <a:rPr lang="en-AU" sz="1600" i="1" dirty="0"/>
              <a:t>Department of Environmental </a:t>
            </a:r>
            <a:endParaRPr lang="en-AU" sz="1600" i="1" dirty="0" smtClean="0"/>
          </a:p>
          <a:p>
            <a:pPr marL="0" indent="0">
              <a:lnSpc>
                <a:spcPct val="100000"/>
              </a:lnSpc>
              <a:spcBef>
                <a:spcPts val="0"/>
              </a:spcBef>
              <a:spcAft>
                <a:spcPts val="0"/>
              </a:spcAft>
              <a:buNone/>
            </a:pPr>
            <a:r>
              <a:rPr lang="en-AU" sz="1600" i="1" dirty="0"/>
              <a:t> </a:t>
            </a:r>
            <a:r>
              <a:rPr lang="en-AU" sz="1600" i="1" dirty="0" smtClean="0"/>
              <a:t>Quality and Promotion</a:t>
            </a:r>
            <a:endParaRPr lang="en-US" sz="1600" i="1" dirty="0"/>
          </a:p>
          <a:p>
            <a:pPr marL="0" indent="0">
              <a:lnSpc>
                <a:spcPct val="100000"/>
              </a:lnSpc>
              <a:spcBef>
                <a:spcPts val="0"/>
              </a:spcBef>
              <a:spcAft>
                <a:spcPts val="0"/>
              </a:spcAft>
              <a:buNone/>
            </a:pPr>
            <a:r>
              <a:rPr lang="en-US" sz="1600" dirty="0"/>
              <a:t> </a:t>
            </a:r>
            <a:r>
              <a:rPr lang="en-AU" sz="1800" dirty="0" smtClean="0"/>
              <a:t>Representative </a:t>
            </a:r>
            <a:r>
              <a:rPr lang="en-AU" sz="1800" dirty="0"/>
              <a:t>from </a:t>
            </a:r>
            <a:r>
              <a:rPr lang="en-AU" sz="1800" i="1" dirty="0"/>
              <a:t>Vietnam</a:t>
            </a:r>
            <a:endParaRPr lang="en-US" sz="1800" i="1" dirty="0"/>
          </a:p>
          <a:p>
            <a:endParaRPr lang="th-TH" dirty="0"/>
          </a:p>
        </p:txBody>
      </p:sp>
    </p:spTree>
    <p:extLst>
      <p:ext uri="{BB962C8B-B14F-4D97-AF65-F5344CB8AC3E}">
        <p14:creationId xmlns:p14="http://schemas.microsoft.com/office/powerpoint/2010/main" val="7149496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อินทิกรัล">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117</TotalTime>
  <Words>446</Words>
  <Application>Microsoft Office PowerPoint</Application>
  <PresentationFormat>แบบจอกว้าง</PresentationFormat>
  <Paragraphs>45</Paragraphs>
  <Slides>3</Slides>
  <Notes>0</Notes>
  <HiddenSlides>0</HiddenSlides>
  <MMClips>0</MMClips>
  <ScaleCrop>false</ScaleCrop>
  <HeadingPairs>
    <vt:vector size="6" baseType="variant">
      <vt:variant>
        <vt:lpstr>ฟอนต์ที่ถูกใช้</vt:lpstr>
      </vt:variant>
      <vt:variant>
        <vt:i4>5</vt:i4>
      </vt:variant>
      <vt:variant>
        <vt:lpstr>ธีม</vt:lpstr>
      </vt:variant>
      <vt:variant>
        <vt:i4>1</vt:i4>
      </vt:variant>
      <vt:variant>
        <vt:lpstr>ชื่อเรื่องสไลด์</vt:lpstr>
      </vt:variant>
      <vt:variant>
        <vt:i4>3</vt:i4>
      </vt:variant>
    </vt:vector>
  </HeadingPairs>
  <TitlesOfParts>
    <vt:vector size="9" baseType="lpstr">
      <vt:lpstr>Arial</vt:lpstr>
      <vt:lpstr>FreesiaUPC</vt:lpstr>
      <vt:lpstr>Tw Cen MT</vt:lpstr>
      <vt:lpstr>Tw Cen MT Condensed</vt:lpstr>
      <vt:lpstr>Wingdings 3</vt:lpstr>
      <vt:lpstr>อินทิกรัล</vt:lpstr>
      <vt:lpstr>Boosting Climate Actions in Southeast Asian Countries through  the role of capacity building</vt:lpstr>
      <vt:lpstr>Boosting Climate Actions in Southeast Asian Countries through  the role of capacity building</vt:lpstr>
      <vt:lpstr>Boosting Climate Actions in Southeast Asian Countries through  the role of capacity building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Roles of Capacity Building on Climate Actions in Southeast Asian Countries</dc:title>
  <dc:creator>Admin</dc:creator>
  <cp:lastModifiedBy>Admin</cp:lastModifiedBy>
  <cp:revision>9</cp:revision>
  <dcterms:created xsi:type="dcterms:W3CDTF">2017-10-27T10:05:36Z</dcterms:created>
  <dcterms:modified xsi:type="dcterms:W3CDTF">2017-10-30T08:29:41Z</dcterms:modified>
</cp:coreProperties>
</file>